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1" r:id="rId8"/>
    <p:sldId id="262" r:id="rId9"/>
    <p:sldId id="264" r:id="rId10"/>
    <p:sldId id="266" r:id="rId11"/>
    <p:sldId id="267" r:id="rId12"/>
    <p:sldId id="272" r:id="rId13"/>
    <p:sldId id="268" r:id="rId14"/>
    <p:sldId id="265"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7EB3-AD30-04E0-488A-5451535027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9E52ED-788D-280D-ACA2-74EA562506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B1B782-3F4D-2B67-7137-436529271DCD}"/>
              </a:ext>
            </a:extLst>
          </p:cNvPr>
          <p:cNvSpPr>
            <a:spLocks noGrp="1"/>
          </p:cNvSpPr>
          <p:nvPr>
            <p:ph type="dt" sz="half" idx="10"/>
          </p:nvPr>
        </p:nvSpPr>
        <p:spPr/>
        <p:txBody>
          <a:bodyPr/>
          <a:lstStyle/>
          <a:p>
            <a:fld id="{121A526F-C75F-4F79-8F2A-F06EC092F563}" type="datetimeFigureOut">
              <a:rPr lang="en-US" smtClean="0"/>
              <a:t>6/15/2023</a:t>
            </a:fld>
            <a:endParaRPr lang="en-US"/>
          </a:p>
        </p:txBody>
      </p:sp>
      <p:sp>
        <p:nvSpPr>
          <p:cNvPr id="5" name="Footer Placeholder 4">
            <a:extLst>
              <a:ext uri="{FF2B5EF4-FFF2-40B4-BE49-F238E27FC236}">
                <a16:creationId xmlns:a16="http://schemas.microsoft.com/office/drawing/2014/main" id="{4984017A-A034-DF32-C1C4-4FD91B4CDC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86C6E-0173-2E17-9587-578030CE9060}"/>
              </a:ext>
            </a:extLst>
          </p:cNvPr>
          <p:cNvSpPr>
            <a:spLocks noGrp="1"/>
          </p:cNvSpPr>
          <p:nvPr>
            <p:ph type="sldNum" sz="quarter" idx="12"/>
          </p:nvPr>
        </p:nvSpPr>
        <p:spPr/>
        <p:txBody>
          <a:bodyPr/>
          <a:lstStyle/>
          <a:p>
            <a:fld id="{93C34A17-A268-4400-BDFC-4A6D0A798CBF}" type="slidenum">
              <a:rPr lang="en-US" smtClean="0"/>
              <a:t>‹#›</a:t>
            </a:fld>
            <a:endParaRPr lang="en-US"/>
          </a:p>
        </p:txBody>
      </p:sp>
    </p:spTree>
    <p:extLst>
      <p:ext uri="{BB962C8B-B14F-4D97-AF65-F5344CB8AC3E}">
        <p14:creationId xmlns:p14="http://schemas.microsoft.com/office/powerpoint/2010/main" val="2921671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74CF-2803-FA07-4923-925311EC40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863B28-2F0B-CBFC-427B-D537174BB6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4DB4F-CDF9-EA38-B06A-C99DD9D61A67}"/>
              </a:ext>
            </a:extLst>
          </p:cNvPr>
          <p:cNvSpPr>
            <a:spLocks noGrp="1"/>
          </p:cNvSpPr>
          <p:nvPr>
            <p:ph type="dt" sz="half" idx="10"/>
          </p:nvPr>
        </p:nvSpPr>
        <p:spPr/>
        <p:txBody>
          <a:bodyPr/>
          <a:lstStyle/>
          <a:p>
            <a:fld id="{121A526F-C75F-4F79-8F2A-F06EC092F563}" type="datetimeFigureOut">
              <a:rPr lang="en-US" smtClean="0"/>
              <a:t>6/15/2023</a:t>
            </a:fld>
            <a:endParaRPr lang="en-US"/>
          </a:p>
        </p:txBody>
      </p:sp>
      <p:sp>
        <p:nvSpPr>
          <p:cNvPr id="5" name="Footer Placeholder 4">
            <a:extLst>
              <a:ext uri="{FF2B5EF4-FFF2-40B4-BE49-F238E27FC236}">
                <a16:creationId xmlns:a16="http://schemas.microsoft.com/office/drawing/2014/main" id="{55062F66-0E11-B8CA-FD25-EA6C1C918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B23B8-4EDA-2334-BA48-BE9C88BF080F}"/>
              </a:ext>
            </a:extLst>
          </p:cNvPr>
          <p:cNvSpPr>
            <a:spLocks noGrp="1"/>
          </p:cNvSpPr>
          <p:nvPr>
            <p:ph type="sldNum" sz="quarter" idx="12"/>
          </p:nvPr>
        </p:nvSpPr>
        <p:spPr/>
        <p:txBody>
          <a:bodyPr/>
          <a:lstStyle/>
          <a:p>
            <a:fld id="{93C34A17-A268-4400-BDFC-4A6D0A798CBF}" type="slidenum">
              <a:rPr lang="en-US" smtClean="0"/>
              <a:t>‹#›</a:t>
            </a:fld>
            <a:endParaRPr lang="en-US"/>
          </a:p>
        </p:txBody>
      </p:sp>
    </p:spTree>
    <p:extLst>
      <p:ext uri="{BB962C8B-B14F-4D97-AF65-F5344CB8AC3E}">
        <p14:creationId xmlns:p14="http://schemas.microsoft.com/office/powerpoint/2010/main" val="293171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0E2ABB-3C8E-913A-C106-ACBEA8798D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2D4076-6634-4287-96D2-BD98170007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FDCFD-9929-D0A6-9468-75866A08F6F0}"/>
              </a:ext>
            </a:extLst>
          </p:cNvPr>
          <p:cNvSpPr>
            <a:spLocks noGrp="1"/>
          </p:cNvSpPr>
          <p:nvPr>
            <p:ph type="dt" sz="half" idx="10"/>
          </p:nvPr>
        </p:nvSpPr>
        <p:spPr/>
        <p:txBody>
          <a:bodyPr/>
          <a:lstStyle/>
          <a:p>
            <a:fld id="{121A526F-C75F-4F79-8F2A-F06EC092F563}" type="datetimeFigureOut">
              <a:rPr lang="en-US" smtClean="0"/>
              <a:t>6/15/2023</a:t>
            </a:fld>
            <a:endParaRPr lang="en-US"/>
          </a:p>
        </p:txBody>
      </p:sp>
      <p:sp>
        <p:nvSpPr>
          <p:cNvPr id="5" name="Footer Placeholder 4">
            <a:extLst>
              <a:ext uri="{FF2B5EF4-FFF2-40B4-BE49-F238E27FC236}">
                <a16:creationId xmlns:a16="http://schemas.microsoft.com/office/drawing/2014/main" id="{9932E268-3263-414C-6D2E-03B909B96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C6EB3-0201-83BC-31EC-F86F207052C4}"/>
              </a:ext>
            </a:extLst>
          </p:cNvPr>
          <p:cNvSpPr>
            <a:spLocks noGrp="1"/>
          </p:cNvSpPr>
          <p:nvPr>
            <p:ph type="sldNum" sz="quarter" idx="12"/>
          </p:nvPr>
        </p:nvSpPr>
        <p:spPr/>
        <p:txBody>
          <a:bodyPr/>
          <a:lstStyle/>
          <a:p>
            <a:fld id="{93C34A17-A268-4400-BDFC-4A6D0A798CBF}" type="slidenum">
              <a:rPr lang="en-US" smtClean="0"/>
              <a:t>‹#›</a:t>
            </a:fld>
            <a:endParaRPr lang="en-US"/>
          </a:p>
        </p:txBody>
      </p:sp>
    </p:spTree>
    <p:extLst>
      <p:ext uri="{BB962C8B-B14F-4D97-AF65-F5344CB8AC3E}">
        <p14:creationId xmlns:p14="http://schemas.microsoft.com/office/powerpoint/2010/main" val="407151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2DB54-3000-B542-8A66-9C27110856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5A628-4648-2616-D667-F5E2DC1F4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0A1D0-1F14-E754-60E4-DF7848F4C69B}"/>
              </a:ext>
            </a:extLst>
          </p:cNvPr>
          <p:cNvSpPr>
            <a:spLocks noGrp="1"/>
          </p:cNvSpPr>
          <p:nvPr>
            <p:ph type="dt" sz="half" idx="10"/>
          </p:nvPr>
        </p:nvSpPr>
        <p:spPr/>
        <p:txBody>
          <a:bodyPr/>
          <a:lstStyle/>
          <a:p>
            <a:fld id="{121A526F-C75F-4F79-8F2A-F06EC092F563}" type="datetimeFigureOut">
              <a:rPr lang="en-US" smtClean="0"/>
              <a:t>6/15/2023</a:t>
            </a:fld>
            <a:endParaRPr lang="en-US"/>
          </a:p>
        </p:txBody>
      </p:sp>
      <p:sp>
        <p:nvSpPr>
          <p:cNvPr id="5" name="Footer Placeholder 4">
            <a:extLst>
              <a:ext uri="{FF2B5EF4-FFF2-40B4-BE49-F238E27FC236}">
                <a16:creationId xmlns:a16="http://schemas.microsoft.com/office/drawing/2014/main" id="{BA7F6723-D3A7-384E-7B31-B93DDF3C4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29B1F-DF1F-E6CB-82AE-9C2DD081AAAB}"/>
              </a:ext>
            </a:extLst>
          </p:cNvPr>
          <p:cNvSpPr>
            <a:spLocks noGrp="1"/>
          </p:cNvSpPr>
          <p:nvPr>
            <p:ph type="sldNum" sz="quarter" idx="12"/>
          </p:nvPr>
        </p:nvSpPr>
        <p:spPr/>
        <p:txBody>
          <a:bodyPr/>
          <a:lstStyle/>
          <a:p>
            <a:fld id="{93C34A17-A268-4400-BDFC-4A6D0A798CBF}" type="slidenum">
              <a:rPr lang="en-US" smtClean="0"/>
              <a:t>‹#›</a:t>
            </a:fld>
            <a:endParaRPr lang="en-US"/>
          </a:p>
        </p:txBody>
      </p:sp>
    </p:spTree>
    <p:extLst>
      <p:ext uri="{BB962C8B-B14F-4D97-AF65-F5344CB8AC3E}">
        <p14:creationId xmlns:p14="http://schemas.microsoft.com/office/powerpoint/2010/main" val="363751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7ED7-4410-7F29-6E5A-8944747269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9FF619-6BFD-6C61-0A58-90DFE3BEB4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0861CB-4665-B6DE-A605-EC9244682C72}"/>
              </a:ext>
            </a:extLst>
          </p:cNvPr>
          <p:cNvSpPr>
            <a:spLocks noGrp="1"/>
          </p:cNvSpPr>
          <p:nvPr>
            <p:ph type="dt" sz="half" idx="10"/>
          </p:nvPr>
        </p:nvSpPr>
        <p:spPr/>
        <p:txBody>
          <a:bodyPr/>
          <a:lstStyle/>
          <a:p>
            <a:fld id="{121A526F-C75F-4F79-8F2A-F06EC092F563}" type="datetimeFigureOut">
              <a:rPr lang="en-US" smtClean="0"/>
              <a:t>6/15/2023</a:t>
            </a:fld>
            <a:endParaRPr lang="en-US"/>
          </a:p>
        </p:txBody>
      </p:sp>
      <p:sp>
        <p:nvSpPr>
          <p:cNvPr id="5" name="Footer Placeholder 4">
            <a:extLst>
              <a:ext uri="{FF2B5EF4-FFF2-40B4-BE49-F238E27FC236}">
                <a16:creationId xmlns:a16="http://schemas.microsoft.com/office/drawing/2014/main" id="{3D9252F9-57D6-0D63-5F41-5186B650C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CC7D2F-5903-C689-3B75-8B0BAAE75F04}"/>
              </a:ext>
            </a:extLst>
          </p:cNvPr>
          <p:cNvSpPr>
            <a:spLocks noGrp="1"/>
          </p:cNvSpPr>
          <p:nvPr>
            <p:ph type="sldNum" sz="quarter" idx="12"/>
          </p:nvPr>
        </p:nvSpPr>
        <p:spPr/>
        <p:txBody>
          <a:bodyPr/>
          <a:lstStyle/>
          <a:p>
            <a:fld id="{93C34A17-A268-4400-BDFC-4A6D0A798CBF}" type="slidenum">
              <a:rPr lang="en-US" smtClean="0"/>
              <a:t>‹#›</a:t>
            </a:fld>
            <a:endParaRPr lang="en-US"/>
          </a:p>
        </p:txBody>
      </p:sp>
    </p:spTree>
    <p:extLst>
      <p:ext uri="{BB962C8B-B14F-4D97-AF65-F5344CB8AC3E}">
        <p14:creationId xmlns:p14="http://schemas.microsoft.com/office/powerpoint/2010/main" val="1590276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CA8F-3CEC-8E39-40A4-34421D445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E1059C-CEB7-AD46-0E65-ED92A61A32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DD7DDA-5B10-05D4-EE00-CA223FE11D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346EAF-5660-F0CC-08E2-E340D54A58A1}"/>
              </a:ext>
            </a:extLst>
          </p:cNvPr>
          <p:cNvSpPr>
            <a:spLocks noGrp="1"/>
          </p:cNvSpPr>
          <p:nvPr>
            <p:ph type="dt" sz="half" idx="10"/>
          </p:nvPr>
        </p:nvSpPr>
        <p:spPr/>
        <p:txBody>
          <a:bodyPr/>
          <a:lstStyle/>
          <a:p>
            <a:fld id="{121A526F-C75F-4F79-8F2A-F06EC092F563}" type="datetimeFigureOut">
              <a:rPr lang="en-US" smtClean="0"/>
              <a:t>6/15/2023</a:t>
            </a:fld>
            <a:endParaRPr lang="en-US"/>
          </a:p>
        </p:txBody>
      </p:sp>
      <p:sp>
        <p:nvSpPr>
          <p:cNvPr id="6" name="Footer Placeholder 5">
            <a:extLst>
              <a:ext uri="{FF2B5EF4-FFF2-40B4-BE49-F238E27FC236}">
                <a16:creationId xmlns:a16="http://schemas.microsoft.com/office/drawing/2014/main" id="{178A177B-72E0-FBBC-51E3-E66F9F4688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431F6-09E3-8A36-35A0-B57F4C804C8D}"/>
              </a:ext>
            </a:extLst>
          </p:cNvPr>
          <p:cNvSpPr>
            <a:spLocks noGrp="1"/>
          </p:cNvSpPr>
          <p:nvPr>
            <p:ph type="sldNum" sz="quarter" idx="12"/>
          </p:nvPr>
        </p:nvSpPr>
        <p:spPr/>
        <p:txBody>
          <a:bodyPr/>
          <a:lstStyle/>
          <a:p>
            <a:fld id="{93C34A17-A268-4400-BDFC-4A6D0A798CBF}" type="slidenum">
              <a:rPr lang="en-US" smtClean="0"/>
              <a:t>‹#›</a:t>
            </a:fld>
            <a:endParaRPr lang="en-US"/>
          </a:p>
        </p:txBody>
      </p:sp>
    </p:spTree>
    <p:extLst>
      <p:ext uri="{BB962C8B-B14F-4D97-AF65-F5344CB8AC3E}">
        <p14:creationId xmlns:p14="http://schemas.microsoft.com/office/powerpoint/2010/main" val="1238288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A5BE-6275-A327-9C04-988B8A4DE4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4F7D03-3C0A-3105-9E8C-43E752D6F8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BC398B-0FE9-C4C6-5FEA-B744DDC3BF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C47396-808C-2BAE-D320-4FFE7FDF16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F5E5EF-61E4-65FC-6BAC-FB0A892A27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313741-E52A-4D74-C1B5-796B55A332EC}"/>
              </a:ext>
            </a:extLst>
          </p:cNvPr>
          <p:cNvSpPr>
            <a:spLocks noGrp="1"/>
          </p:cNvSpPr>
          <p:nvPr>
            <p:ph type="dt" sz="half" idx="10"/>
          </p:nvPr>
        </p:nvSpPr>
        <p:spPr/>
        <p:txBody>
          <a:bodyPr/>
          <a:lstStyle/>
          <a:p>
            <a:fld id="{121A526F-C75F-4F79-8F2A-F06EC092F563}" type="datetimeFigureOut">
              <a:rPr lang="en-US" smtClean="0"/>
              <a:t>6/15/2023</a:t>
            </a:fld>
            <a:endParaRPr lang="en-US"/>
          </a:p>
        </p:txBody>
      </p:sp>
      <p:sp>
        <p:nvSpPr>
          <p:cNvPr id="8" name="Footer Placeholder 7">
            <a:extLst>
              <a:ext uri="{FF2B5EF4-FFF2-40B4-BE49-F238E27FC236}">
                <a16:creationId xmlns:a16="http://schemas.microsoft.com/office/drawing/2014/main" id="{5431EC1A-E685-DBCC-2ECA-54CA9F6075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E1A331-4DCB-5044-C8AD-25A15E864FD5}"/>
              </a:ext>
            </a:extLst>
          </p:cNvPr>
          <p:cNvSpPr>
            <a:spLocks noGrp="1"/>
          </p:cNvSpPr>
          <p:nvPr>
            <p:ph type="sldNum" sz="quarter" idx="12"/>
          </p:nvPr>
        </p:nvSpPr>
        <p:spPr/>
        <p:txBody>
          <a:bodyPr/>
          <a:lstStyle/>
          <a:p>
            <a:fld id="{93C34A17-A268-4400-BDFC-4A6D0A798CBF}" type="slidenum">
              <a:rPr lang="en-US" smtClean="0"/>
              <a:t>‹#›</a:t>
            </a:fld>
            <a:endParaRPr lang="en-US"/>
          </a:p>
        </p:txBody>
      </p:sp>
    </p:spTree>
    <p:extLst>
      <p:ext uri="{BB962C8B-B14F-4D97-AF65-F5344CB8AC3E}">
        <p14:creationId xmlns:p14="http://schemas.microsoft.com/office/powerpoint/2010/main" val="44303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9AA3-F79B-D99B-364A-D93CBAAFE4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5CA297-763F-6673-5941-833E5FD9CF01}"/>
              </a:ext>
            </a:extLst>
          </p:cNvPr>
          <p:cNvSpPr>
            <a:spLocks noGrp="1"/>
          </p:cNvSpPr>
          <p:nvPr>
            <p:ph type="dt" sz="half" idx="10"/>
          </p:nvPr>
        </p:nvSpPr>
        <p:spPr/>
        <p:txBody>
          <a:bodyPr/>
          <a:lstStyle/>
          <a:p>
            <a:fld id="{121A526F-C75F-4F79-8F2A-F06EC092F563}" type="datetimeFigureOut">
              <a:rPr lang="en-US" smtClean="0"/>
              <a:t>6/15/2023</a:t>
            </a:fld>
            <a:endParaRPr lang="en-US"/>
          </a:p>
        </p:txBody>
      </p:sp>
      <p:sp>
        <p:nvSpPr>
          <p:cNvPr id="4" name="Footer Placeholder 3">
            <a:extLst>
              <a:ext uri="{FF2B5EF4-FFF2-40B4-BE49-F238E27FC236}">
                <a16:creationId xmlns:a16="http://schemas.microsoft.com/office/drawing/2014/main" id="{A764BD3F-4FDA-455C-4A01-9C836F9DA4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BFBC05-3F64-0E97-16E2-553A17C2067B}"/>
              </a:ext>
            </a:extLst>
          </p:cNvPr>
          <p:cNvSpPr>
            <a:spLocks noGrp="1"/>
          </p:cNvSpPr>
          <p:nvPr>
            <p:ph type="sldNum" sz="quarter" idx="12"/>
          </p:nvPr>
        </p:nvSpPr>
        <p:spPr/>
        <p:txBody>
          <a:bodyPr/>
          <a:lstStyle/>
          <a:p>
            <a:fld id="{93C34A17-A268-4400-BDFC-4A6D0A798CBF}" type="slidenum">
              <a:rPr lang="en-US" smtClean="0"/>
              <a:t>‹#›</a:t>
            </a:fld>
            <a:endParaRPr lang="en-US"/>
          </a:p>
        </p:txBody>
      </p:sp>
    </p:spTree>
    <p:extLst>
      <p:ext uri="{BB962C8B-B14F-4D97-AF65-F5344CB8AC3E}">
        <p14:creationId xmlns:p14="http://schemas.microsoft.com/office/powerpoint/2010/main" val="3009233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CBC499-C425-5131-5676-05F05D3C617A}"/>
              </a:ext>
            </a:extLst>
          </p:cNvPr>
          <p:cNvSpPr>
            <a:spLocks noGrp="1"/>
          </p:cNvSpPr>
          <p:nvPr>
            <p:ph type="dt" sz="half" idx="10"/>
          </p:nvPr>
        </p:nvSpPr>
        <p:spPr/>
        <p:txBody>
          <a:bodyPr/>
          <a:lstStyle/>
          <a:p>
            <a:fld id="{121A526F-C75F-4F79-8F2A-F06EC092F563}" type="datetimeFigureOut">
              <a:rPr lang="en-US" smtClean="0"/>
              <a:t>6/15/2023</a:t>
            </a:fld>
            <a:endParaRPr lang="en-US"/>
          </a:p>
        </p:txBody>
      </p:sp>
      <p:sp>
        <p:nvSpPr>
          <p:cNvPr id="3" name="Footer Placeholder 2">
            <a:extLst>
              <a:ext uri="{FF2B5EF4-FFF2-40B4-BE49-F238E27FC236}">
                <a16:creationId xmlns:a16="http://schemas.microsoft.com/office/drawing/2014/main" id="{76DEAB10-936E-74C5-7C27-D84B0A0038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53C183-6E50-55AB-CB0D-1DAA051ECE9B}"/>
              </a:ext>
            </a:extLst>
          </p:cNvPr>
          <p:cNvSpPr>
            <a:spLocks noGrp="1"/>
          </p:cNvSpPr>
          <p:nvPr>
            <p:ph type="sldNum" sz="quarter" idx="12"/>
          </p:nvPr>
        </p:nvSpPr>
        <p:spPr/>
        <p:txBody>
          <a:bodyPr/>
          <a:lstStyle/>
          <a:p>
            <a:fld id="{93C34A17-A268-4400-BDFC-4A6D0A798CBF}" type="slidenum">
              <a:rPr lang="en-US" smtClean="0"/>
              <a:t>‹#›</a:t>
            </a:fld>
            <a:endParaRPr lang="en-US"/>
          </a:p>
        </p:txBody>
      </p:sp>
    </p:spTree>
    <p:extLst>
      <p:ext uri="{BB962C8B-B14F-4D97-AF65-F5344CB8AC3E}">
        <p14:creationId xmlns:p14="http://schemas.microsoft.com/office/powerpoint/2010/main" val="1641403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4C75-5C36-06CF-0429-0CE673EABF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14C0B4-187C-A56B-2719-34CFFE1F38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3622AA-A0A3-1308-B083-F500A9C966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822C73-54DD-A356-C04B-CC87F5A34001}"/>
              </a:ext>
            </a:extLst>
          </p:cNvPr>
          <p:cNvSpPr>
            <a:spLocks noGrp="1"/>
          </p:cNvSpPr>
          <p:nvPr>
            <p:ph type="dt" sz="half" idx="10"/>
          </p:nvPr>
        </p:nvSpPr>
        <p:spPr/>
        <p:txBody>
          <a:bodyPr/>
          <a:lstStyle/>
          <a:p>
            <a:fld id="{121A526F-C75F-4F79-8F2A-F06EC092F563}" type="datetimeFigureOut">
              <a:rPr lang="en-US" smtClean="0"/>
              <a:t>6/15/2023</a:t>
            </a:fld>
            <a:endParaRPr lang="en-US"/>
          </a:p>
        </p:txBody>
      </p:sp>
      <p:sp>
        <p:nvSpPr>
          <p:cNvPr id="6" name="Footer Placeholder 5">
            <a:extLst>
              <a:ext uri="{FF2B5EF4-FFF2-40B4-BE49-F238E27FC236}">
                <a16:creationId xmlns:a16="http://schemas.microsoft.com/office/drawing/2014/main" id="{5CC082ED-34BF-FFF2-E7B2-1F626C534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1410D5-DCDD-C9E8-E390-409797E18319}"/>
              </a:ext>
            </a:extLst>
          </p:cNvPr>
          <p:cNvSpPr>
            <a:spLocks noGrp="1"/>
          </p:cNvSpPr>
          <p:nvPr>
            <p:ph type="sldNum" sz="quarter" idx="12"/>
          </p:nvPr>
        </p:nvSpPr>
        <p:spPr/>
        <p:txBody>
          <a:bodyPr/>
          <a:lstStyle/>
          <a:p>
            <a:fld id="{93C34A17-A268-4400-BDFC-4A6D0A798CBF}" type="slidenum">
              <a:rPr lang="en-US" smtClean="0"/>
              <a:t>‹#›</a:t>
            </a:fld>
            <a:endParaRPr lang="en-US"/>
          </a:p>
        </p:txBody>
      </p:sp>
    </p:spTree>
    <p:extLst>
      <p:ext uri="{BB962C8B-B14F-4D97-AF65-F5344CB8AC3E}">
        <p14:creationId xmlns:p14="http://schemas.microsoft.com/office/powerpoint/2010/main" val="3552021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AB4A-20B5-46A7-EB44-7D201A61A6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30E006-9EFD-47F1-933F-70A91288FD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86C65C-BB94-A8A9-723C-CA8F28DB6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512345-D5C3-D515-C2AD-0CBEC2A4B7DA}"/>
              </a:ext>
            </a:extLst>
          </p:cNvPr>
          <p:cNvSpPr>
            <a:spLocks noGrp="1"/>
          </p:cNvSpPr>
          <p:nvPr>
            <p:ph type="dt" sz="half" idx="10"/>
          </p:nvPr>
        </p:nvSpPr>
        <p:spPr/>
        <p:txBody>
          <a:bodyPr/>
          <a:lstStyle/>
          <a:p>
            <a:fld id="{121A526F-C75F-4F79-8F2A-F06EC092F563}" type="datetimeFigureOut">
              <a:rPr lang="en-US" smtClean="0"/>
              <a:t>6/15/2023</a:t>
            </a:fld>
            <a:endParaRPr lang="en-US"/>
          </a:p>
        </p:txBody>
      </p:sp>
      <p:sp>
        <p:nvSpPr>
          <p:cNvPr id="6" name="Footer Placeholder 5">
            <a:extLst>
              <a:ext uri="{FF2B5EF4-FFF2-40B4-BE49-F238E27FC236}">
                <a16:creationId xmlns:a16="http://schemas.microsoft.com/office/drawing/2014/main" id="{FD0760E9-490D-8A13-5443-6F559FC369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0EA32-92E1-1086-4CBC-1544D2F7FF87}"/>
              </a:ext>
            </a:extLst>
          </p:cNvPr>
          <p:cNvSpPr>
            <a:spLocks noGrp="1"/>
          </p:cNvSpPr>
          <p:nvPr>
            <p:ph type="sldNum" sz="quarter" idx="12"/>
          </p:nvPr>
        </p:nvSpPr>
        <p:spPr/>
        <p:txBody>
          <a:bodyPr/>
          <a:lstStyle/>
          <a:p>
            <a:fld id="{93C34A17-A268-4400-BDFC-4A6D0A798CBF}" type="slidenum">
              <a:rPr lang="en-US" smtClean="0"/>
              <a:t>‹#›</a:t>
            </a:fld>
            <a:endParaRPr lang="en-US"/>
          </a:p>
        </p:txBody>
      </p:sp>
    </p:spTree>
    <p:extLst>
      <p:ext uri="{BB962C8B-B14F-4D97-AF65-F5344CB8AC3E}">
        <p14:creationId xmlns:p14="http://schemas.microsoft.com/office/powerpoint/2010/main" val="3053135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CED6CC-3FF4-BBAE-AF0B-8FD1492D4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009FDA-27AE-AD8F-5A6D-78E243662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9BCCB-98A5-9F9A-BF2B-D9251E2D0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A526F-C75F-4F79-8F2A-F06EC092F563}" type="datetimeFigureOut">
              <a:rPr lang="en-US" smtClean="0"/>
              <a:t>6/15/2023</a:t>
            </a:fld>
            <a:endParaRPr lang="en-US"/>
          </a:p>
        </p:txBody>
      </p:sp>
      <p:sp>
        <p:nvSpPr>
          <p:cNvPr id="5" name="Footer Placeholder 4">
            <a:extLst>
              <a:ext uri="{FF2B5EF4-FFF2-40B4-BE49-F238E27FC236}">
                <a16:creationId xmlns:a16="http://schemas.microsoft.com/office/drawing/2014/main" id="{5BCE19B2-0154-B25C-ED6B-BD23A1E562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DDCC21-7705-8BCA-17F9-98B85E53A9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34A17-A268-4400-BDFC-4A6D0A798CBF}" type="slidenum">
              <a:rPr lang="en-US" smtClean="0"/>
              <a:t>‹#›</a:t>
            </a:fld>
            <a:endParaRPr lang="en-US"/>
          </a:p>
        </p:txBody>
      </p:sp>
    </p:spTree>
    <p:extLst>
      <p:ext uri="{BB962C8B-B14F-4D97-AF65-F5344CB8AC3E}">
        <p14:creationId xmlns:p14="http://schemas.microsoft.com/office/powerpoint/2010/main" val="1792657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rabic.alibaba.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151C-EC3C-79D3-39FA-9689D92F9F13}"/>
              </a:ext>
            </a:extLst>
          </p:cNvPr>
          <p:cNvSpPr>
            <a:spLocks noGrp="1"/>
          </p:cNvSpPr>
          <p:nvPr>
            <p:ph type="ctrTitle"/>
          </p:nvPr>
        </p:nvSpPr>
        <p:spPr>
          <a:xfrm>
            <a:off x="1524000" y="157163"/>
            <a:ext cx="9144000" cy="5943600"/>
          </a:xfrm>
          <a:ln>
            <a:noFill/>
          </a:ln>
        </p:spPr>
        <p:txBody>
          <a:bodyPr>
            <a:normAutofit/>
          </a:bodyPr>
          <a:lstStyle/>
          <a:p>
            <a:pPr algn="ctr">
              <a:lnSpc>
                <a:spcPct val="107000"/>
              </a:lnSpc>
              <a:spcAft>
                <a:spcPts val="800"/>
              </a:spcAft>
            </a:pPr>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King Abdullah II School of Engineering</a:t>
            </a:r>
            <a:b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Embedded Systems Design</a:t>
            </a:r>
            <a:b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r>
              <a:rPr lang="en-US" sz="3200" b="1" dirty="0"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Project </a:t>
            </a:r>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Titled:</a:t>
            </a:r>
            <a:b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r>
            <a:b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Robotic hand control system </a:t>
            </a:r>
            <a:b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Student’s Names: </a:t>
            </a:r>
            <a:b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3200" b="1" dirty="0" err="1"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Reham</a:t>
            </a:r>
            <a:r>
              <a:rPr lang="en-US" sz="3200" b="1" dirty="0"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32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Awwad</a:t>
            </a:r>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32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Alshawawreh</a:t>
            </a:r>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20218172</a:t>
            </a:r>
            <a:r>
              <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rPr>
              <a:t/>
            </a:r>
            <a:br>
              <a:rPr lang="en-US" sz="3200" b="1" dirty="0">
                <a:solidFill>
                  <a:schemeClr val="bg1"/>
                </a:solidFill>
                <a:latin typeface="Calibri" panose="020F0502020204030204" pitchFamily="34" charset="0"/>
                <a:ea typeface="Calibri" panose="020F0502020204030204" pitchFamily="34" charset="0"/>
                <a:cs typeface="Arial" panose="020B0604020202020204" pitchFamily="34" charset="0"/>
              </a:rPr>
            </a:br>
            <a:r>
              <a:rPr lang="en-US" sz="3200" b="1" dirty="0" err="1"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Hebah</a:t>
            </a:r>
            <a:r>
              <a:rPr lang="en-US" sz="3200" b="1" dirty="0"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Mohammad </a:t>
            </a:r>
            <a:r>
              <a:rPr lang="en-US" sz="32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Altahan</a:t>
            </a:r>
            <a: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20218175</a:t>
            </a:r>
            <a:br>
              <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endParaRPr lang="en-US" sz="32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49988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r>
              <a:rPr lang="en-US" b="1" dirty="0">
                <a:solidFill>
                  <a:schemeClr val="accent2">
                    <a:lumMod val="75000"/>
                  </a:schemeClr>
                </a:solidFill>
              </a:rPr>
              <a:t>Testing</a:t>
            </a:r>
            <a:r>
              <a:rPr lang="en-US" dirty="0"/>
              <a:t> </a:t>
            </a:r>
          </a:p>
        </p:txBody>
      </p:sp>
      <p:sp>
        <p:nvSpPr>
          <p:cNvPr id="3" name="Content Placeholder 2">
            <a:extLst>
              <a:ext uri="{FF2B5EF4-FFF2-40B4-BE49-F238E27FC236}">
                <a16:creationId xmlns:a16="http://schemas.microsoft.com/office/drawing/2014/main" id="{88E1882E-E245-510F-0DFE-914E998307B2}"/>
              </a:ext>
            </a:extLst>
          </p:cNvPr>
          <p:cNvSpPr>
            <a:spLocks noGrp="1"/>
          </p:cNvSpPr>
          <p:nvPr>
            <p:ph idx="1"/>
          </p:nvPr>
        </p:nvSpPr>
        <p:spPr/>
        <p:txBody>
          <a:bodyPr/>
          <a:lstStyle/>
          <a:p>
            <a:pPr marL="0" indent="0">
              <a:buNone/>
            </a:pPr>
            <a:r>
              <a:rPr lang="en-US" dirty="0" smtClean="0"/>
              <a:t>Pulses </a:t>
            </a:r>
            <a:r>
              <a:rPr lang="en-US" dirty="0"/>
              <a:t>generated from movement at  each Finger :</a:t>
            </a:r>
          </a:p>
          <a:p>
            <a:pPr marL="0" indent="0">
              <a:buNone/>
            </a:pPr>
            <a:endParaRPr lang="en-US" dirty="0"/>
          </a:p>
        </p:txBody>
      </p:sp>
      <p:pic>
        <p:nvPicPr>
          <p:cNvPr id="5" name="Picture 4">
            <a:extLst>
              <a:ext uri="{FF2B5EF4-FFF2-40B4-BE49-F238E27FC236}">
                <a16:creationId xmlns:a16="http://schemas.microsoft.com/office/drawing/2014/main" id="{571CBC05-8AB1-525E-4966-604F6D75BE7F}"/>
              </a:ext>
            </a:extLst>
          </p:cNvPr>
          <p:cNvPicPr>
            <a:picLocks noChangeAspect="1"/>
          </p:cNvPicPr>
          <p:nvPr/>
        </p:nvPicPr>
        <p:blipFill>
          <a:blip r:embed="rId2"/>
          <a:stretch>
            <a:fillRect/>
          </a:stretch>
        </p:blipFill>
        <p:spPr>
          <a:xfrm>
            <a:off x="2451924" y="2546441"/>
            <a:ext cx="7635052" cy="3116484"/>
          </a:xfrm>
          <a:prstGeom prst="rect">
            <a:avLst/>
          </a:prstGeom>
        </p:spPr>
      </p:pic>
      <p:pic>
        <p:nvPicPr>
          <p:cNvPr id="6" name="Picture 5" descr="C:\Users\JB_PSUT\Downloads\PSUT_Logo_Stacked_RGB (2).png"/>
          <p:cNvPicPr/>
          <p:nvPr/>
        </p:nvPicPr>
        <p:blipFill>
          <a:blip r:embed="rId3"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3071720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r>
              <a:rPr lang="en-US" b="1" dirty="0">
                <a:solidFill>
                  <a:schemeClr val="accent2">
                    <a:lumMod val="75000"/>
                  </a:schemeClr>
                </a:solidFill>
              </a:rPr>
              <a:t>Test (Video )</a:t>
            </a:r>
          </a:p>
        </p:txBody>
      </p:sp>
      <p:pic>
        <p:nvPicPr>
          <p:cNvPr id="4" name="WhatsApp Video 2023-06-14 at 03.47.20">
            <a:hlinkClick r:id="" action="ppaction://media"/>
            <a:extLst>
              <a:ext uri="{FF2B5EF4-FFF2-40B4-BE49-F238E27FC236}">
                <a16:creationId xmlns:a16="http://schemas.microsoft.com/office/drawing/2014/main" id="{8311656F-7949-EC13-5E6C-9C030ACC5C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36424" y="1825625"/>
            <a:ext cx="3289890" cy="4351338"/>
          </a:xfrm>
        </p:spPr>
      </p:pic>
      <p:pic>
        <p:nvPicPr>
          <p:cNvPr id="5" name="Picture 4" descr="C:\Users\JB_PSUT\Downloads\PSUT_Logo_Stacked_RGB (2).png"/>
          <p:cNvPicPr/>
          <p:nvPr/>
        </p:nvPicPr>
        <p:blipFill>
          <a:blip r:embed="rId5"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243777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D90D-9CD2-61A1-E3AF-FFE1A89484D7}"/>
              </a:ext>
            </a:extLst>
          </p:cNvPr>
          <p:cNvSpPr>
            <a:spLocks noGrp="1"/>
          </p:cNvSpPr>
          <p:nvPr>
            <p:ph type="title"/>
          </p:nvPr>
        </p:nvSpPr>
        <p:spPr/>
        <p:txBody>
          <a:bodyPr>
            <a:normAutofit/>
          </a:bodyPr>
          <a:lstStyle/>
          <a:p>
            <a:r>
              <a:rPr lang="en-US" b="1" dirty="0">
                <a:solidFill>
                  <a:schemeClr val="accent2">
                    <a:lumMod val="75000"/>
                  </a:schemeClr>
                </a:solidFill>
              </a:rPr>
              <a:t>Here, our project doesn’t work completely, Why!</a:t>
            </a:r>
          </a:p>
        </p:txBody>
      </p:sp>
      <p:pic>
        <p:nvPicPr>
          <p:cNvPr id="4" name="WhatsApp Video 2023-06-14 at 03.47.24">
            <a:hlinkClick r:id="" action="ppaction://media"/>
            <a:extLst>
              <a:ext uri="{FF2B5EF4-FFF2-40B4-BE49-F238E27FC236}">
                <a16:creationId xmlns:a16="http://schemas.microsoft.com/office/drawing/2014/main" id="{3B32ACE8-DF2B-B781-ED63-FA9E6FA0E0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52663" y="1864814"/>
            <a:ext cx="7686675" cy="4351338"/>
          </a:xfrm>
        </p:spPr>
      </p:pic>
      <p:pic>
        <p:nvPicPr>
          <p:cNvPr id="5" name="Picture 4" descr="C:\Users\JB_PSUT\Downloads\PSUT_Logo_Stacked_RGB (2).png"/>
          <p:cNvPicPr/>
          <p:nvPr/>
        </p:nvPicPr>
        <p:blipFill>
          <a:blip r:embed="rId5" cstate="print">
            <a:extLst>
              <a:ext uri="{28A0092B-C50C-407E-A947-70E740481C1C}">
                <a14:useLocalDpi xmlns:a14="http://schemas.microsoft.com/office/drawing/2010/main" val="0"/>
              </a:ext>
            </a:extLst>
          </a:blip>
          <a:srcRect/>
          <a:stretch>
            <a:fillRect/>
          </a:stretch>
        </p:blipFill>
        <p:spPr>
          <a:xfrm>
            <a:off x="10135825" y="0"/>
            <a:ext cx="1952625" cy="1718265"/>
          </a:xfrm>
          <a:prstGeom prst="rect">
            <a:avLst/>
          </a:prstGeom>
          <a:noFill/>
          <a:ln>
            <a:noFill/>
          </a:ln>
        </p:spPr>
      </p:pic>
    </p:spTree>
    <p:extLst>
      <p:ext uri="{BB962C8B-B14F-4D97-AF65-F5344CB8AC3E}">
        <p14:creationId xmlns:p14="http://schemas.microsoft.com/office/powerpoint/2010/main" val="53675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r>
              <a:rPr lang="en-US" b="1" dirty="0">
                <a:solidFill>
                  <a:schemeClr val="accent2">
                    <a:lumMod val="75000"/>
                  </a:schemeClr>
                </a:solidFill>
              </a:rPr>
              <a:t>Challenges </a:t>
            </a:r>
          </a:p>
        </p:txBody>
      </p:sp>
      <p:sp>
        <p:nvSpPr>
          <p:cNvPr id="3" name="Content Placeholder 2">
            <a:extLst>
              <a:ext uri="{FF2B5EF4-FFF2-40B4-BE49-F238E27FC236}">
                <a16:creationId xmlns:a16="http://schemas.microsoft.com/office/drawing/2014/main" id="{88E1882E-E245-510F-0DFE-914E998307B2}"/>
              </a:ext>
            </a:extLst>
          </p:cNvPr>
          <p:cNvSpPr>
            <a:spLocks noGrp="1"/>
          </p:cNvSpPr>
          <p:nvPr>
            <p:ph idx="1"/>
          </p:nvPr>
        </p:nvSpPr>
        <p:spPr/>
        <p:txBody>
          <a:bodyPr/>
          <a:lstStyle/>
          <a:p>
            <a:pPr marL="0" indent="0">
              <a:lnSpc>
                <a:spcPct val="107000"/>
              </a:lnSpc>
              <a:spcBef>
                <a:spcPts val="1200"/>
              </a:spcBef>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800" dirty="0">
                <a:effectLst/>
                <a:ea typeface="Calibri" panose="020F0502020204030204" pitchFamily="34" charset="0"/>
                <a:cs typeface="Arial" panose="020B0604020202020204" pitchFamily="34" charset="0"/>
              </a:rPr>
              <a:t>The development of a robotic hand control system using HCS12 poses several challenges. One of the main challenges is ensuring accurate sensor readings, as any deviation can result in imprecise movements. Another challenge is programming the servo motors to move in a natural and fluid manner, mimicking the movement of a human hand. These challenges require a thorough understanding of robotics, electronics, and programming, as well as creativity and problem-solving skills.</a:t>
            </a:r>
          </a:p>
          <a:p>
            <a:endParaRPr lang="en-US" dirty="0"/>
          </a:p>
        </p:txBody>
      </p:sp>
      <p:pic>
        <p:nvPicPr>
          <p:cNvPr id="4" name="Picture 3" descr="C:\Users\JB_PSUT\Downloads\PSUT_Logo_Stacked_RGB (2).png"/>
          <p:cNvPicPr/>
          <p:nvPr/>
        </p:nvPicPr>
        <p:blipFill>
          <a:blip r:embed="rId2"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42490404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r>
              <a:rPr lang="en-US" b="1" dirty="0">
                <a:solidFill>
                  <a:schemeClr val="accent2">
                    <a:lumMod val="75000"/>
                  </a:schemeClr>
                </a:solidFill>
              </a:rPr>
              <a:t>Future Work </a:t>
            </a:r>
          </a:p>
        </p:txBody>
      </p:sp>
      <p:sp>
        <p:nvSpPr>
          <p:cNvPr id="3" name="Content Placeholder 2">
            <a:extLst>
              <a:ext uri="{FF2B5EF4-FFF2-40B4-BE49-F238E27FC236}">
                <a16:creationId xmlns:a16="http://schemas.microsoft.com/office/drawing/2014/main" id="{88E1882E-E245-510F-0DFE-914E998307B2}"/>
              </a:ext>
            </a:extLst>
          </p:cNvPr>
          <p:cNvSpPr>
            <a:spLocks noGrp="1"/>
          </p:cNvSpPr>
          <p:nvPr>
            <p:ph idx="1"/>
          </p:nvPr>
        </p:nvSpPr>
        <p:spPr/>
        <p:txBody>
          <a:bodyPr/>
          <a:lstStyle/>
          <a:p>
            <a:pPr marL="0" indent="0">
              <a:lnSpc>
                <a:spcPct val="107000"/>
              </a:lnSpc>
              <a:spcBef>
                <a:spcPts val="1200"/>
              </a:spcBef>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800" dirty="0">
                <a:effectLst/>
                <a:ea typeface="Calibri" panose="020F0502020204030204" pitchFamily="34" charset="0"/>
                <a:cs typeface="Arial" panose="020B0604020202020204" pitchFamily="34" charset="0"/>
              </a:rPr>
              <a:t>There are many possibilities for future work in this area. One such possibility is the development of a more advanced algorithm that can better mimic the natural movements of a human hand. This would require further research into the biomechanics of the human hand and the development of more sophisticated control systems.</a:t>
            </a:r>
          </a:p>
          <a:p>
            <a:pPr marL="0" indent="0" algn="just">
              <a:lnSpc>
                <a:spcPct val="107000"/>
              </a:lnSpc>
              <a:spcAft>
                <a:spcPts val="800"/>
              </a:spcAft>
              <a:buNone/>
            </a:pPr>
            <a:endParaRPr lang="en-US" sz="1800" dirty="0">
              <a:effectLst/>
              <a:ea typeface="Calibri" panose="020F0502020204030204" pitchFamily="34" charset="0"/>
              <a:cs typeface="Arial" panose="020B0604020202020204" pitchFamily="34" charset="0"/>
            </a:endParaRPr>
          </a:p>
          <a:p>
            <a:pPr algn="just">
              <a:lnSpc>
                <a:spcPct val="107000"/>
              </a:lnSpc>
              <a:spcAft>
                <a:spcPts val="800"/>
              </a:spcAft>
            </a:pPr>
            <a:r>
              <a:rPr lang="en-US" sz="1800" dirty="0">
                <a:effectLst/>
                <a:ea typeface="Calibri" panose="020F0502020204030204" pitchFamily="34" charset="0"/>
                <a:cs typeface="Arial" panose="020B0604020202020204" pitchFamily="34" charset="0"/>
              </a:rPr>
              <a:t>Another area where future work could be done is in the use of artificial intelligence to control the robotic hand. By using machine learning algorithms, the robotic hand could learn from its environment and adapt to new situations. This would make it much more versatile and useful in a wide range of applications.</a:t>
            </a:r>
          </a:p>
          <a:p>
            <a:endParaRPr lang="en-US" dirty="0"/>
          </a:p>
        </p:txBody>
      </p:sp>
      <p:pic>
        <p:nvPicPr>
          <p:cNvPr id="4" name="Picture 3" descr="C:\Users\JB_PSUT\Downloads\PSUT_Logo_Stacked_RGB (2).png"/>
          <p:cNvPicPr/>
          <p:nvPr/>
        </p:nvPicPr>
        <p:blipFill>
          <a:blip r:embed="rId2"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4048141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r>
              <a:rPr lang="en-US" b="1" dirty="0">
                <a:solidFill>
                  <a:schemeClr val="accent2">
                    <a:lumMod val="75000"/>
                  </a:schemeClr>
                </a:solidFill>
              </a:rPr>
              <a:t>Conclusion</a:t>
            </a:r>
            <a:r>
              <a:rPr lang="en-US" dirty="0"/>
              <a:t> </a:t>
            </a:r>
          </a:p>
        </p:txBody>
      </p:sp>
      <p:sp>
        <p:nvSpPr>
          <p:cNvPr id="3" name="Content Placeholder 2">
            <a:extLst>
              <a:ext uri="{FF2B5EF4-FFF2-40B4-BE49-F238E27FC236}">
                <a16:creationId xmlns:a16="http://schemas.microsoft.com/office/drawing/2014/main" id="{88E1882E-E245-510F-0DFE-914E998307B2}"/>
              </a:ext>
            </a:extLst>
          </p:cNvPr>
          <p:cNvSpPr>
            <a:spLocks noGrp="1"/>
          </p:cNvSpPr>
          <p:nvPr>
            <p:ph idx="1"/>
          </p:nvPr>
        </p:nvSpPr>
        <p:spPr/>
        <p:txBody>
          <a:bodyPr/>
          <a:lstStyle/>
          <a:p>
            <a:pPr marL="342900" lvl="0" indent="-342900" algn="just" rtl="0">
              <a:lnSpc>
                <a:spcPct val="115000"/>
              </a:lnSpc>
              <a:buFont typeface="Symbol" panose="05050102010706020507" pitchFamily="18" charset="2"/>
              <a:buChar char=""/>
            </a:pPr>
            <a:r>
              <a:rPr lang="en-US" sz="1800" dirty="0">
                <a:effectLst/>
                <a:ea typeface="Calibri" panose="020F0502020204030204" pitchFamily="34" charset="0"/>
                <a:cs typeface="Arial" panose="020B0604020202020204" pitchFamily="34" charset="0"/>
              </a:rPr>
              <a:t>The use of HCS12 microcontroller, along with the flex sensors and servo motors, allows for precise control over the robotic hand's movements. This opens up possibilities for more advanced applications, such as prosthetics or even space exploration. The future of robotics is bright, and the development of systems like this one will undoubtedly play a significant role in shaping it.</a:t>
            </a:r>
          </a:p>
          <a:p>
            <a:pPr marL="342900" lvl="0" indent="-342900" algn="just">
              <a:lnSpc>
                <a:spcPct val="115000"/>
              </a:lnSpc>
              <a:spcAft>
                <a:spcPts val="800"/>
              </a:spcAft>
              <a:buFont typeface="Symbol" panose="05050102010706020507" pitchFamily="18" charset="2"/>
              <a:buChar char=""/>
            </a:pPr>
            <a:r>
              <a:rPr lang="en-US" sz="1800" dirty="0">
                <a:effectLst/>
                <a:ea typeface="Calibri" panose="020F0502020204030204" pitchFamily="34" charset="0"/>
                <a:cs typeface="Arial" panose="020B0604020202020204" pitchFamily="34" charset="0"/>
              </a:rPr>
              <a:t>the design of a control system to operate a robotic hand using an HCS12 microcontroller holds great potential for enhancing the capabilities of robotic systems. The combination of the microcontroller's processing power, integrated peripherals, and software flexibility empowers us to create a control system that facilitates precise, coordinated, and intuitive control of the robotic hand. By leveraging the control system's capabilities, we can unlock new possibilities for robotics applications, ranging from industrial automation and prosthetics to assistive technologies and exploration in challenging environments.</a:t>
            </a:r>
          </a:p>
          <a:p>
            <a:endParaRPr lang="en-US" dirty="0"/>
          </a:p>
        </p:txBody>
      </p:sp>
      <p:pic>
        <p:nvPicPr>
          <p:cNvPr id="4" name="Picture 3" descr="C:\Users\JB_PSUT\Downloads\PSUT_Logo_Stacked_RGB (2).png"/>
          <p:cNvPicPr/>
          <p:nvPr/>
        </p:nvPicPr>
        <p:blipFill>
          <a:blip r:embed="rId2"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648211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r>
              <a:rPr lang="en-US" b="1" dirty="0">
                <a:solidFill>
                  <a:schemeClr val="accent2">
                    <a:lumMod val="75000"/>
                  </a:schemeClr>
                </a:solidFill>
              </a:rPr>
              <a:t>References</a:t>
            </a:r>
            <a:r>
              <a:rPr lang="en-US" dirty="0"/>
              <a:t> </a:t>
            </a:r>
          </a:p>
        </p:txBody>
      </p:sp>
      <p:sp>
        <p:nvSpPr>
          <p:cNvPr id="3" name="Content Placeholder 2">
            <a:extLst>
              <a:ext uri="{FF2B5EF4-FFF2-40B4-BE49-F238E27FC236}">
                <a16:creationId xmlns:a16="http://schemas.microsoft.com/office/drawing/2014/main" id="{88E1882E-E245-510F-0DFE-914E998307B2}"/>
              </a:ext>
            </a:extLst>
          </p:cNvPr>
          <p:cNvSpPr>
            <a:spLocks noGrp="1"/>
          </p:cNvSpPr>
          <p:nvPr>
            <p:ph idx="1"/>
          </p:nvPr>
        </p:nvSpPr>
        <p:spPr/>
        <p:txBody>
          <a:bodyPr/>
          <a:lstStyle/>
          <a:p>
            <a:pPr marL="0" indent="0">
              <a:lnSpc>
                <a:spcPct val="107000"/>
              </a:lnSpc>
              <a:spcBef>
                <a:spcPts val="1200"/>
              </a:spcBef>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[1] Gautami J,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Sampada</a:t>
            </a:r>
            <a:r>
              <a:rPr lang="en-US" sz="1800" dirty="0">
                <a:effectLst/>
                <a:latin typeface="Times New Roman" panose="02020603050405020304" pitchFamily="18" charset="0"/>
                <a:ea typeface="Calibri" panose="020F0502020204030204" pitchFamily="34" charset="0"/>
                <a:cs typeface="Arial" panose="020B0604020202020204" pitchFamily="34" charset="0"/>
              </a:rPr>
              <a:t> A, Sahil M, Dadhich P 2017, "FLEX SENSOR BASED ROBOTIC ARM CONTROLLER: DEVELOPMENT, " International Journal of Electrical and Electronics Engineers vol. 9 pp. 494-98.</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 Flex Sensor, [online]. Available: https://arabic.alibaba.com/ (accessed on 15 August 2020).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[3] M. 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doshi</a:t>
            </a:r>
            <a:r>
              <a:rPr lang="en-US" sz="1800" dirty="0">
                <a:effectLst/>
                <a:latin typeface="Times New Roman" panose="02020603050405020304" pitchFamily="18" charset="0"/>
                <a:ea typeface="Calibri" panose="020F0502020204030204" pitchFamily="34" charset="0"/>
                <a:cs typeface="Arial" panose="020B0604020202020204" pitchFamily="34" charset="0"/>
              </a:rPr>
              <a:t>, s. j.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parekh</a:t>
            </a:r>
            <a:r>
              <a:rPr lang="en-US" sz="1800" dirty="0">
                <a:effectLst/>
                <a:latin typeface="Times New Roman" panose="02020603050405020304" pitchFamily="18" charset="0"/>
                <a:ea typeface="Calibri" panose="020F0502020204030204" pitchFamily="34" charset="0"/>
                <a:cs typeface="Arial" panose="020B0604020202020204" pitchFamily="34" charset="0"/>
              </a:rPr>
              <a:t>, d.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bhowmick</a:t>
            </a:r>
            <a:r>
              <a:rPr lang="en-US" sz="1800" dirty="0">
                <a:effectLst/>
                <a:latin typeface="Times New Roman" panose="02020603050405020304" pitchFamily="18" charset="0"/>
                <a:ea typeface="Calibri" panose="020F0502020204030204" pitchFamily="34" charset="0"/>
                <a:cs typeface="Arial" panose="020B0604020202020204" pitchFamily="34" charset="0"/>
              </a:rPr>
              <a:t>. Wireless Robotic Hand Using Flex Sensors. International Journal of Scientific &amp; Engineering Research, 6(3), 1471-1475, March-2015.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800" dirty="0">
                <a:solidFill>
                  <a:srgbClr val="333333"/>
                </a:solidFill>
                <a:effectLst/>
                <a:latin typeface="Times New Roman" panose="02020603050405020304" pitchFamily="18" charset="0"/>
                <a:ea typeface="Calibri" panose="020F0502020204030204" pitchFamily="34" charset="0"/>
                <a:cs typeface="Arial" panose="020B0604020202020204" pitchFamily="34" charset="0"/>
              </a:rPr>
              <a:t>[4] </a:t>
            </a:r>
            <a:r>
              <a:rPr lang="en-US" sz="1800" i="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Servo Motor, [Online]. Available: </a:t>
            </a:r>
            <a:r>
              <a:rPr lang="en-US" sz="1800" i="1" u="sng" dirty="0">
                <a:solidFill>
                  <a:srgbClr val="006EB2"/>
                </a:solidFill>
                <a:effectLst/>
                <a:latin typeface="Times New Roman" panose="02020603050405020304" pitchFamily="18" charset="0"/>
                <a:ea typeface="Calibri" panose="020F0502020204030204" pitchFamily="34" charset="0"/>
                <a:cs typeface="Arial" panose="020B0604020202020204" pitchFamily="34" charset="0"/>
                <a:hlinkClick r:id="rId2"/>
              </a:rPr>
              <a:t>https://arabic.alibaba.com/</a:t>
            </a:r>
            <a:r>
              <a:rPr lang="en-US" sz="1800" i="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(accessed on 15 August 2020)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4" name="Picture 3" descr="C:\Users\JB_PSUT\Downloads\PSUT_Logo_Stacked_RGB (2).png"/>
          <p:cNvPicPr/>
          <p:nvPr/>
        </p:nvPicPr>
        <p:blipFill>
          <a:blip r:embed="rId3"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21937330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a:xfrm>
            <a:off x="838200" y="325937"/>
            <a:ext cx="10515600" cy="1325563"/>
          </a:xfrm>
        </p:spPr>
        <p:txBody>
          <a:bodyPr/>
          <a:lstStyle/>
          <a:p>
            <a:r>
              <a:rPr lang="en-US" b="1" dirty="0">
                <a:solidFill>
                  <a:schemeClr val="accent2">
                    <a:lumMod val="75000"/>
                  </a:schemeClr>
                </a:solidFill>
              </a:rPr>
              <a:t>Overview </a:t>
            </a:r>
          </a:p>
        </p:txBody>
      </p:sp>
      <p:sp>
        <p:nvSpPr>
          <p:cNvPr id="3" name="Content Placeholder 2">
            <a:extLst>
              <a:ext uri="{FF2B5EF4-FFF2-40B4-BE49-F238E27FC236}">
                <a16:creationId xmlns:a16="http://schemas.microsoft.com/office/drawing/2014/main" id="{88E1882E-E245-510F-0DFE-914E998307B2}"/>
              </a:ext>
            </a:extLst>
          </p:cNvPr>
          <p:cNvSpPr>
            <a:spLocks noGrp="1"/>
          </p:cNvSpPr>
          <p:nvPr>
            <p:ph idx="1"/>
          </p:nvPr>
        </p:nvSpPr>
        <p:spPr/>
        <p:txBody>
          <a:bodyPr/>
          <a:lstStyle/>
          <a:p>
            <a:r>
              <a:rPr lang="en-US" dirty="0"/>
              <a:t>Introduction.</a:t>
            </a:r>
          </a:p>
          <a:p>
            <a:r>
              <a:rPr lang="en-US" dirty="0"/>
              <a:t>Components.</a:t>
            </a:r>
          </a:p>
          <a:p>
            <a:r>
              <a:rPr lang="en-US" dirty="0"/>
              <a:t>Designing a Robotic Hand Control </a:t>
            </a:r>
            <a:r>
              <a:rPr lang="en-US" dirty="0" smtClean="0"/>
              <a:t>System. </a:t>
            </a:r>
            <a:endParaRPr lang="en-US" dirty="0"/>
          </a:p>
          <a:p>
            <a:r>
              <a:rPr lang="en-US" dirty="0"/>
              <a:t>Block diagram.</a:t>
            </a:r>
          </a:p>
          <a:p>
            <a:r>
              <a:rPr lang="en-US" dirty="0"/>
              <a:t>Challenges.</a:t>
            </a:r>
          </a:p>
          <a:p>
            <a:r>
              <a:rPr lang="en-US" dirty="0"/>
              <a:t> Conclusion.</a:t>
            </a:r>
          </a:p>
        </p:txBody>
      </p:sp>
      <p:pic>
        <p:nvPicPr>
          <p:cNvPr id="4" name="Picture 3" descr="C:\Users\JB_PSUT\Downloads\PSUT_Logo_Stacked_RGB (2).png"/>
          <p:cNvPicPr/>
          <p:nvPr/>
        </p:nvPicPr>
        <p:blipFill>
          <a:blip r:embed="rId2" cstate="print">
            <a:extLst>
              <a:ext uri="{28A0092B-C50C-407E-A947-70E740481C1C}">
                <a14:useLocalDpi xmlns:a14="http://schemas.microsoft.com/office/drawing/2010/main" val="0"/>
              </a:ext>
            </a:extLst>
          </a:blip>
          <a:srcRect/>
          <a:stretch>
            <a:fillRect/>
          </a:stretch>
        </p:blipFill>
        <p:spPr>
          <a:xfrm>
            <a:off x="10031322" y="68171"/>
            <a:ext cx="1952625" cy="1718265"/>
          </a:xfrm>
          <a:prstGeom prst="rect">
            <a:avLst/>
          </a:prstGeom>
          <a:noFill/>
          <a:ln>
            <a:noFill/>
          </a:ln>
        </p:spPr>
      </p:pic>
    </p:spTree>
    <p:extLst>
      <p:ext uri="{BB962C8B-B14F-4D97-AF65-F5344CB8AC3E}">
        <p14:creationId xmlns:p14="http://schemas.microsoft.com/office/powerpoint/2010/main" val="28110062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r>
              <a:rPr lang="en-US" b="1" dirty="0">
                <a:solidFill>
                  <a:schemeClr val="accent2">
                    <a:lumMod val="75000"/>
                  </a:schemeClr>
                </a:solidFill>
              </a:rPr>
              <a:t>Introduction</a:t>
            </a:r>
            <a:r>
              <a:rPr lang="en-US" dirty="0"/>
              <a:t> </a:t>
            </a:r>
          </a:p>
        </p:txBody>
      </p:sp>
      <p:sp>
        <p:nvSpPr>
          <p:cNvPr id="3" name="Content Placeholder 2">
            <a:extLst>
              <a:ext uri="{FF2B5EF4-FFF2-40B4-BE49-F238E27FC236}">
                <a16:creationId xmlns:a16="http://schemas.microsoft.com/office/drawing/2014/main" id="{88E1882E-E245-510F-0DFE-914E998307B2}"/>
              </a:ext>
            </a:extLst>
          </p:cNvPr>
          <p:cNvSpPr>
            <a:spLocks noGrp="1"/>
          </p:cNvSpPr>
          <p:nvPr>
            <p:ph idx="1"/>
          </p:nvPr>
        </p:nvSpPr>
        <p:spPr/>
        <p:txBody>
          <a:bodyPr>
            <a:normAutofit lnSpcReduction="10000"/>
          </a:bodyPr>
          <a:lstStyle/>
          <a:p>
            <a:pPr algn="just"/>
            <a:r>
              <a:rPr lang="en-US" dirty="0"/>
              <a:t>Robotic hand control systems are designed to mimic the movement and dexterity of human hands. These systems use a combination of sensors, motors, and microcontrollers to achieve precise and accurate movements. The goal of these systems is to create a robotic hand that can perform complex tasks with the same level of precision and accuracy as a human hand.</a:t>
            </a:r>
          </a:p>
          <a:p>
            <a:pPr algn="just"/>
            <a:r>
              <a:rPr lang="en-US" dirty="0"/>
              <a:t>The design of a robotic hand control system requires careful consideration of the various components that make up the system. Each component must be selected based on its ability to meet the specific requirements of the system. This includes factors such as size, weight, power consumption, and cost.</a:t>
            </a:r>
          </a:p>
          <a:p>
            <a:endParaRPr lang="en-US" dirty="0"/>
          </a:p>
        </p:txBody>
      </p:sp>
      <p:pic>
        <p:nvPicPr>
          <p:cNvPr id="4" name="Picture 3" descr="C:\Users\JB_PSUT\Downloads\PSUT_Logo_Stacked_RGB (2).png"/>
          <p:cNvPicPr/>
          <p:nvPr/>
        </p:nvPicPr>
        <p:blipFill>
          <a:blip r:embed="rId2" cstate="print">
            <a:extLst>
              <a:ext uri="{28A0092B-C50C-407E-A947-70E740481C1C}">
                <a14:useLocalDpi xmlns:a14="http://schemas.microsoft.com/office/drawing/2010/main" val="0"/>
              </a:ext>
            </a:extLst>
          </a:blip>
          <a:srcRect/>
          <a:stretch>
            <a:fillRect/>
          </a:stretch>
        </p:blipFill>
        <p:spPr>
          <a:xfrm>
            <a:off x="9992133" y="138111"/>
            <a:ext cx="1952625" cy="1620045"/>
          </a:xfrm>
          <a:prstGeom prst="rect">
            <a:avLst/>
          </a:prstGeom>
          <a:noFill/>
          <a:ln>
            <a:noFill/>
          </a:ln>
        </p:spPr>
      </p:pic>
    </p:spTree>
    <p:extLst>
      <p:ext uri="{BB962C8B-B14F-4D97-AF65-F5344CB8AC3E}">
        <p14:creationId xmlns:p14="http://schemas.microsoft.com/office/powerpoint/2010/main" val="1788706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pPr rtl="1"/>
            <a:r>
              <a:rPr lang="en-US" b="1" dirty="0">
                <a:solidFill>
                  <a:schemeClr val="accent2">
                    <a:lumMod val="75000"/>
                  </a:schemeClr>
                </a:solidFill>
              </a:rPr>
              <a:t>Components</a:t>
            </a:r>
          </a:p>
        </p:txBody>
      </p:sp>
      <p:sp>
        <p:nvSpPr>
          <p:cNvPr id="3" name="Content Placeholder 2">
            <a:extLst>
              <a:ext uri="{FF2B5EF4-FFF2-40B4-BE49-F238E27FC236}">
                <a16:creationId xmlns:a16="http://schemas.microsoft.com/office/drawing/2014/main" id="{88E1882E-E245-510F-0DFE-914E998307B2}"/>
              </a:ext>
            </a:extLst>
          </p:cNvPr>
          <p:cNvSpPr>
            <a:spLocks noGrp="1"/>
          </p:cNvSpPr>
          <p:nvPr>
            <p:ph idx="1"/>
          </p:nvPr>
        </p:nvSpPr>
        <p:spPr/>
        <p:txBody>
          <a:bodyPr/>
          <a:lstStyle/>
          <a:p>
            <a:r>
              <a:rPr lang="en-US" dirty="0"/>
              <a:t>Dragon 12 –JR Board /HCS12 </a:t>
            </a:r>
            <a:r>
              <a:rPr lang="en-US" dirty="0" smtClean="0"/>
              <a:t>Microcontroller</a:t>
            </a:r>
            <a:endParaRPr lang="en-US" dirty="0"/>
          </a:p>
          <a:p>
            <a:r>
              <a:rPr lang="en-US" dirty="0"/>
              <a:t>4 servo </a:t>
            </a:r>
            <a:r>
              <a:rPr lang="en-US" dirty="0" smtClean="0"/>
              <a:t>motors</a:t>
            </a:r>
            <a:endParaRPr lang="en-US" dirty="0"/>
          </a:p>
          <a:p>
            <a:r>
              <a:rPr lang="en-US" smtClean="0"/>
              <a:t>Printed hand  </a:t>
            </a:r>
            <a:endParaRPr lang="en-US" dirty="0" smtClean="0"/>
          </a:p>
          <a:p>
            <a:r>
              <a:rPr lang="en-US" dirty="0" smtClean="0"/>
              <a:t>4 </a:t>
            </a:r>
            <a:r>
              <a:rPr lang="en-US" dirty="0"/>
              <a:t>flex sensors </a:t>
            </a:r>
          </a:p>
          <a:p>
            <a:r>
              <a:rPr lang="en-US" dirty="0"/>
              <a:t>Power </a:t>
            </a:r>
            <a:r>
              <a:rPr lang="en-US" dirty="0" smtClean="0"/>
              <a:t>supply</a:t>
            </a:r>
            <a:endParaRPr lang="en-US" dirty="0"/>
          </a:p>
          <a:p>
            <a:r>
              <a:rPr lang="en-US" dirty="0"/>
              <a:t>Resistors and wires </a:t>
            </a:r>
          </a:p>
          <a:p>
            <a:r>
              <a:rPr lang="en-US" dirty="0"/>
              <a:t>Glove </a:t>
            </a:r>
          </a:p>
        </p:txBody>
      </p:sp>
      <p:pic>
        <p:nvPicPr>
          <p:cNvPr id="4" name="Picture 3" descr="C:\Users\JB_PSUT\Downloads\PSUT_Logo_Stacked_RGB (2).png"/>
          <p:cNvPicPr/>
          <p:nvPr/>
        </p:nvPicPr>
        <p:blipFill>
          <a:blip r:embed="rId2"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30721380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9447604-25CD-C26F-EB51-E0CBC5FBB3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084" y="643253"/>
            <a:ext cx="4191000" cy="3981451"/>
          </a:xfrm>
          <a:prstGeom prst="rect">
            <a:avLst/>
          </a:prstGeom>
        </p:spPr>
      </p:pic>
      <p:pic>
        <p:nvPicPr>
          <p:cNvPr id="5" name="Picture 4">
            <a:extLst>
              <a:ext uri="{FF2B5EF4-FFF2-40B4-BE49-F238E27FC236}">
                <a16:creationId xmlns:a16="http://schemas.microsoft.com/office/drawing/2014/main" id="{6AE50D9C-54FD-23ED-8A88-68FBCAD77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319" y="1329054"/>
            <a:ext cx="3171825" cy="1714500"/>
          </a:xfrm>
          <a:prstGeom prst="rect">
            <a:avLst/>
          </a:prstGeom>
        </p:spPr>
      </p:pic>
      <p:pic>
        <p:nvPicPr>
          <p:cNvPr id="6" name="image7.jpeg">
            <a:extLst>
              <a:ext uri="{FF2B5EF4-FFF2-40B4-BE49-F238E27FC236}">
                <a16:creationId xmlns:a16="http://schemas.microsoft.com/office/drawing/2014/main" id="{3762BBC8-DC58-7110-04B8-677A5C7F211B}"/>
              </a:ext>
            </a:extLst>
          </p:cNvPr>
          <p:cNvPicPr>
            <a:picLocks noChangeAspect="1"/>
          </p:cNvPicPr>
          <p:nvPr/>
        </p:nvPicPr>
        <p:blipFill>
          <a:blip r:embed="rId4" cstate="print"/>
          <a:stretch>
            <a:fillRect/>
          </a:stretch>
        </p:blipFill>
        <p:spPr>
          <a:xfrm>
            <a:off x="5333346" y="4634548"/>
            <a:ext cx="2223770" cy="1344930"/>
          </a:xfrm>
          <a:prstGeom prst="rect">
            <a:avLst/>
          </a:prstGeom>
        </p:spPr>
      </p:pic>
      <p:pic>
        <p:nvPicPr>
          <p:cNvPr id="7" name="image4.jpg">
            <a:extLst>
              <a:ext uri="{FF2B5EF4-FFF2-40B4-BE49-F238E27FC236}">
                <a16:creationId xmlns:a16="http://schemas.microsoft.com/office/drawing/2014/main" id="{E2D7893E-ECE7-1D28-36D7-B336D5B4C2A3}"/>
              </a:ext>
            </a:extLst>
          </p:cNvPr>
          <p:cNvPicPr/>
          <p:nvPr/>
        </p:nvPicPr>
        <p:blipFill>
          <a:blip r:embed="rId5"/>
          <a:srcRect/>
          <a:stretch>
            <a:fillRect/>
          </a:stretch>
        </p:blipFill>
        <p:spPr>
          <a:xfrm>
            <a:off x="9468631" y="1658891"/>
            <a:ext cx="1699260" cy="1699260"/>
          </a:xfrm>
          <a:prstGeom prst="rect">
            <a:avLst/>
          </a:prstGeom>
          <a:ln/>
        </p:spPr>
      </p:pic>
      <p:pic>
        <p:nvPicPr>
          <p:cNvPr id="8" name="image8.jpg">
            <a:extLst>
              <a:ext uri="{FF2B5EF4-FFF2-40B4-BE49-F238E27FC236}">
                <a16:creationId xmlns:a16="http://schemas.microsoft.com/office/drawing/2014/main" id="{6A413DA6-1F8C-6245-E19F-AE65B3DB65D3}"/>
              </a:ext>
            </a:extLst>
          </p:cNvPr>
          <p:cNvPicPr/>
          <p:nvPr/>
        </p:nvPicPr>
        <p:blipFill>
          <a:blip r:embed="rId6"/>
          <a:srcRect/>
          <a:stretch>
            <a:fillRect/>
          </a:stretch>
        </p:blipFill>
        <p:spPr>
          <a:xfrm>
            <a:off x="9323614" y="4468947"/>
            <a:ext cx="1158240" cy="1158240"/>
          </a:xfrm>
          <a:prstGeom prst="rect">
            <a:avLst/>
          </a:prstGeom>
          <a:ln/>
        </p:spPr>
      </p:pic>
      <p:pic>
        <p:nvPicPr>
          <p:cNvPr id="9" name="Content Placeholder 3">
            <a:extLst>
              <a:ext uri="{FF2B5EF4-FFF2-40B4-BE49-F238E27FC236}">
                <a16:creationId xmlns:a16="http://schemas.microsoft.com/office/drawing/2014/main" id="{817BA59E-6B21-843E-26A5-E085C082AAB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backgroundMark x1="37580" y1="79237" x2="56847" y2="82415"/>
                        <a14:backgroundMark x1="56847" y1="82415" x2="31051" y2="84534"/>
                        <a14:backgroundMark x1="31051" y1="84534" x2="47611" y2="86441"/>
                        <a14:backgroundMark x1="47611" y1="86441" x2="29459" y2="84322"/>
                        <a14:backgroundMark x1="29459" y1="84322" x2="47452" y2="81780"/>
                        <a14:backgroundMark x1="47452" y1="81780" x2="22771" y2="78178"/>
                        <a14:backgroundMark x1="22771" y1="78178" x2="40446" y2="83263"/>
                        <a14:backgroundMark x1="40446" y1="83263" x2="20223" y2="74153"/>
                        <a14:backgroundMark x1="20223" y1="74153" x2="38535" y2="72458"/>
                        <a14:backgroundMark x1="38535" y1="72458" x2="20382" y2="69280"/>
                        <a14:backgroundMark x1="20382" y1="69280" x2="57006" y2="84322"/>
                        <a14:backgroundMark x1="57006" y1="84322" x2="37420" y2="71822"/>
                        <a14:backgroundMark x1="37420" y1="71822" x2="34713" y2="74364"/>
                        <a14:backgroundMark x1="61783" y1="54661" x2="64172" y2="52754"/>
                        <a14:backgroundMark x1="55096" y1="70551" x2="22293" y2="54449"/>
                        <a14:backgroundMark x1="22293" y1="54449" x2="39331" y2="58475"/>
                        <a14:backgroundMark x1="39331" y1="58475" x2="55096" y2="70339"/>
                        <a14:backgroundMark x1="55096" y1="70339" x2="33917" y2="59322"/>
                        <a14:backgroundMark x1="33917" y1="59322" x2="51274" y2="67373"/>
                        <a14:backgroundMark x1="51274" y1="67373" x2="28025" y2="61864"/>
                        <a14:backgroundMark x1="28025" y1="61864" x2="48885" y2="71610"/>
                        <a14:backgroundMark x1="48885" y1="71610" x2="50955" y2="73729"/>
                        <a14:backgroundMark x1="61783" y1="55297" x2="61783" y2="55297"/>
                        <a14:backgroundMark x1="61783" y1="55297" x2="54618" y2="59110"/>
                        <a14:backgroundMark x1="57484" y1="55297" x2="55096" y2="59110"/>
                        <a14:backgroundMark x1="56051" y1="55932" x2="59873" y2="52119"/>
                      </a14:backgroundRemoval>
                    </a14:imgEffect>
                  </a14:imgLayer>
                </a14:imgProps>
              </a:ext>
            </a:extLst>
          </a:blip>
          <a:stretch>
            <a:fillRect/>
          </a:stretch>
        </p:blipFill>
        <p:spPr>
          <a:xfrm>
            <a:off x="1021308" y="4494609"/>
            <a:ext cx="3013809" cy="2265156"/>
          </a:xfrm>
          <a:prstGeom prst="rect">
            <a:avLst/>
          </a:prstGeom>
          <a:solidFill>
            <a:schemeClr val="bg1"/>
          </a:solidFill>
        </p:spPr>
      </p:pic>
      <p:pic>
        <p:nvPicPr>
          <p:cNvPr id="10" name="Picture 9" descr="C:\Users\JB_PSUT\Downloads\PSUT_Logo_Stacked_RGB (2).png"/>
          <p:cNvPicPr/>
          <p:nvPr/>
        </p:nvPicPr>
        <p:blipFill>
          <a:blip r:embed="rId9"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712808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r>
              <a:rPr lang="en-US" b="1" dirty="0">
                <a:solidFill>
                  <a:schemeClr val="accent2">
                    <a:lumMod val="75000"/>
                  </a:schemeClr>
                </a:solidFill>
              </a:rPr>
              <a:t>Designing a Robotic Hand Control System</a:t>
            </a:r>
          </a:p>
        </p:txBody>
      </p:sp>
      <p:sp>
        <p:nvSpPr>
          <p:cNvPr id="3" name="Content Placeholder 2">
            <a:extLst>
              <a:ext uri="{FF2B5EF4-FFF2-40B4-BE49-F238E27FC236}">
                <a16:creationId xmlns:a16="http://schemas.microsoft.com/office/drawing/2014/main" id="{88E1882E-E245-510F-0DFE-914E998307B2}"/>
              </a:ext>
            </a:extLst>
          </p:cNvPr>
          <p:cNvSpPr>
            <a:spLocks noGrp="1"/>
          </p:cNvSpPr>
          <p:nvPr>
            <p:ph idx="1"/>
          </p:nvPr>
        </p:nvSpPr>
        <p:spPr>
          <a:xfrm>
            <a:off x="971550" y="1825625"/>
            <a:ext cx="10382250" cy="4489450"/>
          </a:xfrm>
        </p:spPr>
        <p:txBody>
          <a:bodyPr>
            <a:normAutofit lnSpcReduction="10000"/>
          </a:bodyPr>
          <a:lstStyle/>
          <a:p>
            <a:pPr algn="just">
              <a:lnSpc>
                <a:spcPct val="107000"/>
              </a:lnSpc>
            </a:pPr>
            <a:r>
              <a:rPr lang="en-US" sz="1800" dirty="0">
                <a:effectLst/>
                <a:ea typeface="Calibri" panose="020F0502020204030204" pitchFamily="34" charset="0"/>
                <a:cs typeface="Arial" panose="020B0604020202020204" pitchFamily="34" charset="0"/>
              </a:rPr>
              <a:t>The first step is to connect the flex sensors to the ATD0 port of the HCS12 microcontroller and calibrate them to ensure accurate readings.</a:t>
            </a:r>
          </a:p>
          <a:p>
            <a:pPr algn="just">
              <a:lnSpc>
                <a:spcPct val="107000"/>
              </a:lnSpc>
            </a:pPr>
            <a:r>
              <a:rPr lang="en-US" sz="1800" dirty="0">
                <a:effectLst/>
                <a:ea typeface="Calibri" panose="020F0502020204030204" pitchFamily="34" charset="0"/>
                <a:cs typeface="Arial" panose="020B0604020202020204" pitchFamily="34" charset="0"/>
              </a:rPr>
              <a:t>Next, the PWM signal is generated using the P port of the HCS12, which is used to control the servo motors. </a:t>
            </a:r>
          </a:p>
          <a:p>
            <a:pPr algn="just">
              <a:lnSpc>
                <a:spcPct val="107000"/>
              </a:lnSpc>
            </a:pPr>
            <a:r>
              <a:rPr lang="en-US" sz="1800" dirty="0">
                <a:effectLst/>
                <a:ea typeface="Calibri" panose="020F0502020204030204" pitchFamily="34" charset="0"/>
                <a:cs typeface="Arial" panose="020B0604020202020204" pitchFamily="34" charset="0"/>
              </a:rPr>
              <a:t>The servo motors are connected to the robotic hand and are programmed to move in a natural and fluid manner, mimicking the movement of a human hand.</a:t>
            </a:r>
          </a:p>
          <a:p>
            <a:pPr algn="just">
              <a:lnSpc>
                <a:spcPct val="107000"/>
              </a:lnSpc>
              <a:spcAft>
                <a:spcPts val="800"/>
              </a:spcAft>
            </a:pPr>
            <a:r>
              <a:rPr lang="en-US" sz="1800" dirty="0">
                <a:effectLst/>
                <a:ea typeface="Calibri" panose="020F0502020204030204" pitchFamily="34" charset="0"/>
                <a:cs typeface="Arial" panose="020B0604020202020204" pitchFamily="34" charset="0"/>
              </a:rPr>
              <a:t>Finally, a battery is used to power the entire system, ensuring that it can be used without being tethered to an external power source.</a:t>
            </a:r>
          </a:p>
          <a:p>
            <a:pPr algn="just">
              <a:lnSpc>
                <a:spcPct val="107000"/>
              </a:lnSpc>
              <a:spcAft>
                <a:spcPts val="800"/>
              </a:spcAft>
            </a:pPr>
            <a:r>
              <a:rPr lang="en-US" sz="1800" dirty="0">
                <a:effectLst/>
                <a:ea typeface="Calibri" panose="020F0502020204030204" pitchFamily="34" charset="0"/>
                <a:cs typeface="Arial" panose="020B0604020202020204" pitchFamily="34" charset="0"/>
              </a:rPr>
              <a:t>To ensure that the robotic hand control system functions properly, several iterations of testing and refinement must be carried out. This involves tweaking the code, adjusting the hardware, and redesigning certain components if necessary. By following this structured methodology, the challenges of developing a robotic hand control system can be overcome, resulting in a functional and accurate system that can be used in a variety of applications.</a:t>
            </a:r>
          </a:p>
          <a:p>
            <a:endParaRPr lang="en-US" dirty="0"/>
          </a:p>
        </p:txBody>
      </p:sp>
      <p:pic>
        <p:nvPicPr>
          <p:cNvPr id="4" name="Picture 3" descr="C:\Users\JB_PSUT\Downloads\PSUT_Logo_Stacked_RGB (2).png"/>
          <p:cNvPicPr/>
          <p:nvPr/>
        </p:nvPicPr>
        <p:blipFill>
          <a:blip r:embed="rId2"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298421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r>
              <a:rPr lang="en-US" b="1" dirty="0">
                <a:solidFill>
                  <a:schemeClr val="accent2">
                    <a:lumMod val="75000"/>
                  </a:schemeClr>
                </a:solidFill>
              </a:rPr>
              <a:t>Block Diagram </a:t>
            </a:r>
          </a:p>
        </p:txBody>
      </p:sp>
      <p:pic>
        <p:nvPicPr>
          <p:cNvPr id="8" name="Content Placeholder 7">
            <a:extLst>
              <a:ext uri="{FF2B5EF4-FFF2-40B4-BE49-F238E27FC236}">
                <a16:creationId xmlns:a16="http://schemas.microsoft.com/office/drawing/2014/main" id="{37EA7A38-E5D3-966A-A31C-C43F9317A3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2938" y="1729876"/>
            <a:ext cx="6675800" cy="3625895"/>
          </a:xfrm>
        </p:spPr>
      </p:pic>
      <p:pic>
        <p:nvPicPr>
          <p:cNvPr id="4" name="Picture 3" descr="C:\Users\JB_PSUT\Downloads\PSUT_Logo_Stacked_RGB (2).png"/>
          <p:cNvPicPr/>
          <p:nvPr/>
        </p:nvPicPr>
        <p:blipFill>
          <a:blip r:embed="rId3"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490181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r>
              <a:rPr lang="en-US" b="1" dirty="0" smtClean="0">
                <a:solidFill>
                  <a:schemeClr val="accent2">
                    <a:lumMod val="75000"/>
                  </a:schemeClr>
                </a:solidFill>
              </a:rPr>
              <a:t>Schematic</a:t>
            </a:r>
            <a:r>
              <a:rPr lang="en-US" dirty="0" smtClean="0"/>
              <a:t> </a:t>
            </a:r>
            <a:endParaRPr lang="en-US" dirty="0"/>
          </a:p>
        </p:txBody>
      </p:sp>
      <p:pic>
        <p:nvPicPr>
          <p:cNvPr id="4" name="Content Placeholder 3">
            <a:extLst>
              <a:ext uri="{FF2B5EF4-FFF2-40B4-BE49-F238E27FC236}">
                <a16:creationId xmlns:a16="http://schemas.microsoft.com/office/drawing/2014/main" id="{12FC0556-4B63-BBB3-88D8-347C39CE435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5968" y="1690688"/>
            <a:ext cx="7440063" cy="4039635"/>
          </a:xfrm>
          <a:prstGeom prst="rect">
            <a:avLst/>
          </a:prstGeom>
          <a:noFill/>
          <a:ln>
            <a:noFill/>
          </a:ln>
        </p:spPr>
      </p:pic>
      <p:pic>
        <p:nvPicPr>
          <p:cNvPr id="5" name="Picture 4" descr="C:\Users\JB_PSUT\Downloads\PSUT_Logo_Stacked_RGB (2).png"/>
          <p:cNvPicPr/>
          <p:nvPr/>
        </p:nvPicPr>
        <p:blipFill>
          <a:blip r:embed="rId3"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33770429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AC1E2-FF6C-09A4-48D0-83B092D54907}"/>
              </a:ext>
            </a:extLst>
          </p:cNvPr>
          <p:cNvSpPr>
            <a:spLocks noGrp="1"/>
          </p:cNvSpPr>
          <p:nvPr>
            <p:ph type="title"/>
          </p:nvPr>
        </p:nvSpPr>
        <p:spPr/>
        <p:txBody>
          <a:bodyPr/>
          <a:lstStyle/>
          <a:p>
            <a:r>
              <a:rPr lang="en-US" b="1" dirty="0">
                <a:solidFill>
                  <a:schemeClr val="accent2">
                    <a:lumMod val="75000"/>
                  </a:schemeClr>
                </a:solidFill>
              </a:rPr>
              <a:t>Our Project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8717" y="1825625"/>
            <a:ext cx="5514566" cy="4351338"/>
          </a:xfrm>
        </p:spPr>
      </p:pic>
      <p:pic>
        <p:nvPicPr>
          <p:cNvPr id="5" name="Picture 4" descr="C:\Users\JB_PSUT\Downloads\PSUT_Logo_Stacked_RGB (2).png"/>
          <p:cNvPicPr/>
          <p:nvPr/>
        </p:nvPicPr>
        <p:blipFill>
          <a:blip r:embed="rId3" cstate="print">
            <a:extLst>
              <a:ext uri="{28A0092B-C50C-407E-A947-70E740481C1C}">
                <a14:useLocalDpi xmlns:a14="http://schemas.microsoft.com/office/drawing/2010/main" val="0"/>
              </a:ext>
            </a:extLst>
          </a:blip>
          <a:srcRect/>
          <a:stretch>
            <a:fillRect/>
          </a:stretch>
        </p:blipFill>
        <p:spPr>
          <a:xfrm>
            <a:off x="10031322" y="28983"/>
            <a:ext cx="1952625" cy="1718265"/>
          </a:xfrm>
          <a:prstGeom prst="rect">
            <a:avLst/>
          </a:prstGeom>
          <a:noFill/>
          <a:ln>
            <a:noFill/>
          </a:ln>
        </p:spPr>
      </p:pic>
    </p:spTree>
    <p:extLst>
      <p:ext uri="{BB962C8B-B14F-4D97-AF65-F5344CB8AC3E}">
        <p14:creationId xmlns:p14="http://schemas.microsoft.com/office/powerpoint/2010/main" val="34413983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TotalTime>
  <Words>752</Words>
  <Application>Microsoft Office PowerPoint</Application>
  <PresentationFormat>Widescreen</PresentationFormat>
  <Paragraphs>49</Paragraphs>
  <Slides>16</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Symbol</vt:lpstr>
      <vt:lpstr>Times New Roman</vt:lpstr>
      <vt:lpstr>Office Theme</vt:lpstr>
      <vt:lpstr>King Abdullah II School of Engineering Embedded Systems Design Project Titled:  Robotic hand control system  Student’s Names:    Reham Awwad Alshawawreh 20218172 Hebah Mohammad Altahan 20218175 </vt:lpstr>
      <vt:lpstr>Overview </vt:lpstr>
      <vt:lpstr>Introduction </vt:lpstr>
      <vt:lpstr>Components</vt:lpstr>
      <vt:lpstr>PowerPoint Presentation</vt:lpstr>
      <vt:lpstr>Designing a Robotic Hand Control System</vt:lpstr>
      <vt:lpstr>Block Diagram </vt:lpstr>
      <vt:lpstr>Schematic </vt:lpstr>
      <vt:lpstr>Our Project </vt:lpstr>
      <vt:lpstr>Testing </vt:lpstr>
      <vt:lpstr>Test (Video )</vt:lpstr>
      <vt:lpstr>Here, our project doesn’t work completely, Why!</vt:lpstr>
      <vt:lpstr>Challenges </vt:lpstr>
      <vt:lpstr>Future Work </vt:lpstr>
      <vt:lpstr>Conclusion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 hand control system</dc:title>
  <dc:creator>reham sh</dc:creator>
  <cp:lastModifiedBy>user</cp:lastModifiedBy>
  <cp:revision>9</cp:revision>
  <dcterms:created xsi:type="dcterms:W3CDTF">2023-06-13T23:40:22Z</dcterms:created>
  <dcterms:modified xsi:type="dcterms:W3CDTF">2023-06-15T15:46:04Z</dcterms:modified>
</cp:coreProperties>
</file>